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9"/>
  </p:notesMasterIdLst>
  <p:sldIdLst>
    <p:sldId id="284" r:id="rId3"/>
    <p:sldId id="274" r:id="rId4"/>
    <p:sldId id="275" r:id="rId5"/>
    <p:sldId id="261" r:id="rId6"/>
    <p:sldId id="283" r:id="rId7"/>
    <p:sldId id="258" r:id="rId8"/>
    <p:sldId id="256" r:id="rId9"/>
    <p:sldId id="259" r:id="rId10"/>
    <p:sldId id="279" r:id="rId11"/>
    <p:sldId id="278" r:id="rId12"/>
    <p:sldId id="277" r:id="rId13"/>
    <p:sldId id="280" r:id="rId14"/>
    <p:sldId id="260" r:id="rId15"/>
    <p:sldId id="262" r:id="rId16"/>
    <p:sldId id="281" r:id="rId17"/>
    <p:sldId id="285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0" autoAdjust="0"/>
    <p:restoredTop sz="94660"/>
  </p:normalViewPr>
  <p:slideViewPr>
    <p:cSldViewPr snapToGrid="0">
      <p:cViewPr varScale="1">
        <p:scale>
          <a:sx n="93" d="100"/>
          <a:sy n="93" d="100"/>
        </p:scale>
        <p:origin x="96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D23CA4-46B6-41D8-B7A7-F673DB4A9FB1}" type="datetimeFigureOut">
              <a:rPr lang="fr-FR" smtClean="0"/>
              <a:t>07/11/2025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A1E65A-0003-4F41-853D-4FE26B7D2D8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5694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CEE736-E544-4E68-95CF-2E49F8DAEBCA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3172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CEE736-E544-4E68-95CF-2E49F8DAEBCA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24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E4602E-FA40-4CE8-BCCC-AAD8D6DF32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F0A71E5-1EC1-4992-AFED-0802385123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DA720F4-C865-41AC-BD2E-A7AE3B260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6B148-BC1A-42A6-B36B-D72C11A3D6AE}" type="datetimeFigureOut">
              <a:rPr lang="fr-FR" smtClean="0"/>
              <a:t>07/11/2025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5F1F39-0DAE-4DB5-B12F-611263809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0E69A8-892B-4A60-A8F2-BED12A720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7280C-1E95-4F70-9FDF-9B1E0511C03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0572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04936B-663D-4D3D-9F2F-F5197AB6B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583FD73-3BD4-442A-948D-9C91833197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1657F9E-CE39-4B38-A240-85C6D0077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6B148-BC1A-42A6-B36B-D72C11A3D6AE}" type="datetimeFigureOut">
              <a:rPr lang="fr-FR" smtClean="0"/>
              <a:t>07/11/2025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B6FC807-4079-47F3-AEC9-7DD6676CA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A7A6E71-7E9F-4883-B7C5-6AB754DD8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7280C-1E95-4F70-9FDF-9B1E0511C03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1147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818D5EB-0213-40CD-8E11-AA462DF06B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2EB20C7-C0E2-455D-9B4B-EA37495EF0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49EA42B-C781-4170-BF5F-56E676AF6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6B148-BC1A-42A6-B36B-D72C11A3D6AE}" type="datetimeFigureOut">
              <a:rPr lang="fr-FR" smtClean="0"/>
              <a:t>07/11/2025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D88D1C3-FA9E-46D3-A35D-B01D943DF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692806-D912-4C17-9AC9-A2B3A1F9D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7280C-1E95-4F70-9FDF-9B1E0511C03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00248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26EFD3-4D49-4065-BB99-E5A80CB7A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DD0E252-A5E5-4155-B2C3-0330119AD8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06C9819-0102-4578-AF47-8440E3FF2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4B7C2-5E00-4665-9C98-CCAF5245C45E}" type="datetimeFigureOut">
              <a:rPr lang="fr-FR" smtClean="0"/>
              <a:t>07/11/2025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77BC07-B1E3-4228-883D-726FAA2E6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FA21DDF-DD10-40E2-A6BC-BAD9D9D1B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E167-315E-44C4-BC15-1CE60D704B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91699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CB44E3-18B0-47D2-8013-B11C4EFE0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485B3C4-E096-4638-ADC4-0BBAE3C44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B9024AE-D1F6-4D40-9906-3FBA70586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4B7C2-5E00-4665-9C98-CCAF5245C45E}" type="datetimeFigureOut">
              <a:rPr lang="fr-FR" smtClean="0"/>
              <a:t>07/11/2025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95E9783-35A2-4ABC-A05F-81A9FF312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12E2FD-B72D-4B26-BC45-093C3CF78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E167-315E-44C4-BC15-1CE60D704B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67391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8330EC-3408-45E2-9AFC-A0AAB8266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39D3418-A428-4DE1-8C27-3CCBF2039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2E5EA8E-2008-41DD-83FF-6269AF0C4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4B7C2-5E00-4665-9C98-CCAF5245C45E}" type="datetimeFigureOut">
              <a:rPr lang="fr-FR" smtClean="0"/>
              <a:t>07/11/2025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93DDEE6-0933-47BF-897C-F42B1D0DF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E8CF8F9-3A15-4198-BC86-250199163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E167-315E-44C4-BC15-1CE60D704B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2199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A6148E-1395-4B30-BA2E-D259F9492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996553-510A-474C-9FFF-887C8741A5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A8F08B9-758D-4F5A-9D75-A1F8515ECE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AEE9998-5CF2-4A31-AA74-242F7DE04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4B7C2-5E00-4665-9C98-CCAF5245C45E}" type="datetimeFigureOut">
              <a:rPr lang="fr-FR" smtClean="0"/>
              <a:t>07/11/2025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3354762-660E-4936-BCB6-46B6EE431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B2D3E07-3258-4427-8629-7626C7648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E167-315E-44C4-BC15-1CE60D704B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62436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17B6B9-915E-481A-A270-2D4BCD7B2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24ED22D-6A82-46D2-8A60-7580A1BBF2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9033D00-D3F8-40AE-BF1F-EB41F322C6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5907786-23B6-4F91-9CA4-4892C9991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BD7071A-969A-475B-AF72-729E51D01A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6F27C04-38EC-46F7-98AF-D43513159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4B7C2-5E00-4665-9C98-CCAF5245C45E}" type="datetimeFigureOut">
              <a:rPr lang="fr-FR" smtClean="0"/>
              <a:t>07/11/2025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DAE0BAD-A109-4045-A217-488EB0F51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95B286E-84A9-400A-B5FE-6E6683A9E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E167-315E-44C4-BC15-1CE60D704B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2034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BA7B51-904C-4A0F-837B-4473C7D4F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4E188C4-A06D-43F0-8DFD-E37B3E00C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4B7C2-5E00-4665-9C98-CCAF5245C45E}" type="datetimeFigureOut">
              <a:rPr lang="fr-FR" smtClean="0"/>
              <a:t>07/11/2025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1C89C07-4FAA-459C-8BD1-208A4ED91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2CC7F81-185C-4AB2-90DD-C33392726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E167-315E-44C4-BC15-1CE60D704B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25608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B7F6A09-9164-430D-8EB8-B677035D5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4B7C2-5E00-4665-9C98-CCAF5245C45E}" type="datetimeFigureOut">
              <a:rPr lang="fr-FR" smtClean="0"/>
              <a:t>07/11/2025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620E7D0-D149-45D2-B880-28D167184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C570D51-E7D0-48E9-82D6-F5B64B4E7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E167-315E-44C4-BC15-1CE60D704B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190546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07D98A-3909-4F70-A592-B763C5197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499552-CD3F-4918-9D23-33F356365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566F9F0-7A0A-47E6-BC54-A576787060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302C581-9C17-46EF-ABDA-F8E922E41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4B7C2-5E00-4665-9C98-CCAF5245C45E}" type="datetimeFigureOut">
              <a:rPr lang="fr-FR" smtClean="0"/>
              <a:t>07/11/2025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968F5F9-DC98-4A9D-AC7E-723938947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BC87DB4-3942-448F-85B7-30828001C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E167-315E-44C4-BC15-1CE60D704B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9748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BF106F-735B-4DA8-B464-0D940494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1263500-3F38-48B5-901C-B602B2090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418F173-8836-43A9-A215-393DC8D8A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6B148-BC1A-42A6-B36B-D72C11A3D6AE}" type="datetimeFigureOut">
              <a:rPr lang="fr-FR" smtClean="0"/>
              <a:t>07/11/2025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16847AD-9168-46DD-8C2B-E2723A41D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2EE4BCE-F984-4151-ADC5-17ED7021B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7280C-1E95-4F70-9FDF-9B1E0511C03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59998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D89154-169B-4265-A73B-50042BFD9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D302584-DC5A-4BCF-B92C-721E55BD6E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DAA0A63-4424-4DE1-AF30-8F62A4B722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29A83B4-74F8-4F1E-9D4B-970A97127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4B7C2-5E00-4665-9C98-CCAF5245C45E}" type="datetimeFigureOut">
              <a:rPr lang="fr-FR" smtClean="0"/>
              <a:t>07/11/2025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A7B1DCD-42BD-4D6A-BBDD-DE00EBB96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463ECDD-D9BC-4D48-8A75-E4D7B1B8E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E167-315E-44C4-BC15-1CE60D704B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52049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EF9853-18FD-4BBF-B6AE-D18A8BB7B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9484051-A506-42D9-821A-3FD8289617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2F8A9AD-016E-46AB-AB24-DEBCC8A0C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4B7C2-5E00-4665-9C98-CCAF5245C45E}" type="datetimeFigureOut">
              <a:rPr lang="fr-FR" smtClean="0"/>
              <a:t>07/11/2025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7986120-23E3-4181-9886-4D76FABEE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0A66D62-8047-4945-8A90-F8E1C0FFF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E167-315E-44C4-BC15-1CE60D704B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4151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F93C112-F572-4053-8A7F-9E3D76164B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67105F3-9DE2-42F4-8A5F-0EB0E555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B7E229-BB9C-4394-98AD-C9E8E96FF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4B7C2-5E00-4665-9C98-CCAF5245C45E}" type="datetimeFigureOut">
              <a:rPr lang="fr-FR" smtClean="0"/>
              <a:t>07/11/2025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A4E059C-2680-4394-AC8A-413699CE9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6274F6-7D3E-4A64-8118-61E3ABF81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2E167-315E-44C4-BC15-1CE60D704B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3035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3A6AB1-9AD9-4E5E-8064-A4BC2DBB2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643ED91-9A2F-4CA5-8164-BFA18B9AA5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419B779-37E1-48C4-8633-E419B79E1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6B148-BC1A-42A6-B36B-D72C11A3D6AE}" type="datetimeFigureOut">
              <a:rPr lang="fr-FR" smtClean="0"/>
              <a:t>07/11/2025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7E5DECA-3BD1-490A-9413-B02D373F2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FECAA9-8E13-4474-B477-C786B41EC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7280C-1E95-4F70-9FDF-9B1E0511C03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6629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2ED915-94FC-4D1D-B013-2AE3DA461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EB1BE46-9CAB-41F8-962F-962625AAC9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4ACC70C-D895-490E-9A5C-C379E13CED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F97BCD6-5F86-447E-AC2E-C3156E416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6B148-BC1A-42A6-B36B-D72C11A3D6AE}" type="datetimeFigureOut">
              <a:rPr lang="fr-FR" smtClean="0"/>
              <a:t>07/11/2025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3AECA85-8E7F-417A-A289-ADB1B4CC0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E3575C3-3D91-4E23-B2D1-61DFD243A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7280C-1E95-4F70-9FDF-9B1E0511C03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1297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E5CB1E-1E46-47D6-A367-15BA6FA4C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66236CB-4D76-40AC-BEB7-57495479C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1FB209C-E00E-4EB7-B09F-1E215C9F7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FFA9D0D-05E1-442E-A171-729623ECE6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3D87972-7855-4246-B0F2-92EED09F11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D0812B6-0D5D-4A03-8195-FC2CF4052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6B148-BC1A-42A6-B36B-D72C11A3D6AE}" type="datetimeFigureOut">
              <a:rPr lang="fr-FR" smtClean="0"/>
              <a:t>07/11/2025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352DD80-11D1-430B-841A-2353D55B4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70F3A18-1F60-4361-A15E-A11D4BFA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7280C-1E95-4F70-9FDF-9B1E0511C03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6072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991979-DDC1-4A76-9A46-A5788C0B8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6424E4F-7563-419C-8FE5-9A794C545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6B148-BC1A-42A6-B36B-D72C11A3D6AE}" type="datetimeFigureOut">
              <a:rPr lang="fr-FR" smtClean="0"/>
              <a:t>07/11/2025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F247936-4577-4681-B0E4-0BFD0A048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6B8C095-C29A-4A75-A0D6-CAA848EF1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7280C-1E95-4F70-9FDF-9B1E0511C03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1831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6054746-D9F5-4F22-B813-192037673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6B148-BC1A-42A6-B36B-D72C11A3D6AE}" type="datetimeFigureOut">
              <a:rPr lang="fr-FR" smtClean="0"/>
              <a:t>07/11/2025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67FF354-83B3-4DE0-A406-A7668D4D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42A34B5-5291-4063-AA9A-60338F66E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7280C-1E95-4F70-9FDF-9B1E0511C03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2828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5B1E06-6671-4D0C-8121-1AE8F2752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25C7BFF-403B-43D6-9A6E-1A04C6DFA7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15F1528-FF7A-4592-846B-E531EE92C1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76E17FF-E553-471D-B9A4-3E9C4182B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6B148-BC1A-42A6-B36B-D72C11A3D6AE}" type="datetimeFigureOut">
              <a:rPr lang="fr-FR" smtClean="0"/>
              <a:t>07/11/2025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592EB5D-FF28-461F-99B7-6A8C1386F2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94DF9D7-B904-4803-9493-4E09392BA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7280C-1E95-4F70-9FDF-9B1E0511C03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6514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A38E29-3D18-4DFA-9FAF-EDD77A3D0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EFFE3A4-B364-439E-8B2A-0168175AEA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9852219-5C38-4D17-811F-F62DB1199E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610D56E-54D5-4B1C-A2CA-46FF9825B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6B148-BC1A-42A6-B36B-D72C11A3D6AE}" type="datetimeFigureOut">
              <a:rPr lang="fr-FR" smtClean="0"/>
              <a:t>07/11/2025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65D48B6-B682-409C-B48F-DF3F2EC86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DA4AD7D-CCB6-4A68-B856-316496CDB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7280C-1E95-4F70-9FDF-9B1E0511C03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7367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966292C-8F2D-408F-8CBA-18DF5A763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C1B0113-97DE-4E66-A8E2-D8F0805EE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65B167D-7D6C-4149-A7FF-6D4A4E3B72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96B148-BC1A-42A6-B36B-D72C11A3D6AE}" type="datetimeFigureOut">
              <a:rPr lang="fr-FR" smtClean="0"/>
              <a:t>07/11/2025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B8ED970-F992-4ADA-8513-AB52E69A19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EC5B478-D67E-4B72-8747-A1C0C49CC1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B7280C-1E95-4F70-9FDF-9B1E0511C03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8693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0762396-DDC7-4798-A4DB-0751BCDEF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FC2D138-4817-48BE-ACA4-67231BF12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E61E9E2-85EA-46AF-BEC1-40A5C965A8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4B7C2-5E00-4665-9C98-CCAF5245C45E}" type="datetimeFigureOut">
              <a:rPr lang="fr-FR" smtClean="0"/>
              <a:t>07/11/2025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610AFC3-6062-4A93-8A9E-BA2FD8B5B6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A1D4609-CB54-4479-A7D0-23A295E72C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D2E167-315E-44C4-BC15-1CE60D704B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8775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ipt-training-test.gbif.fr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ipt-training-test.gbif.fr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gauxrojat/cesab_open_data_project/tree/main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://creativecommons.org/licenses/by/4.0/legalcode" TargetMode="Externa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ipt-training-test.gbif.fr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ipt-training-test.gbif.fr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A9DF8A8B-EFC7-3B0E-FBDB-9E6590E98992}"/>
              </a:ext>
            </a:extLst>
          </p:cNvPr>
          <p:cNvSpPr txBox="1"/>
          <p:nvPr/>
        </p:nvSpPr>
        <p:spPr>
          <a:xfrm>
            <a:off x="1748351" y="4263179"/>
            <a:ext cx="86952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Projet Open Data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Expérimentation - Capacité compétitive des plantes exotiques envahissantes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et arbres menacés endémiques des Mascareignes</a:t>
            </a:r>
            <a:endParaRPr kumimoji="0" lang="fr-F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85EFECE-9132-A944-45DC-07F62C90412E}"/>
              </a:ext>
            </a:extLst>
          </p:cNvPr>
          <p:cNvSpPr txBox="1"/>
          <p:nvPr/>
        </p:nvSpPr>
        <p:spPr>
          <a:xfrm>
            <a:off x="3317254" y="5605626"/>
            <a:ext cx="5572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07/11/2025</a:t>
            </a:r>
          </a:p>
        </p:txBody>
      </p:sp>
      <p:pic>
        <p:nvPicPr>
          <p:cNvPr id="6" name="Picture 2" descr="https://lh4.googleusercontent.com/els1EzRty0gv8JC-00vbh4jOU_U94xignAeMBMVeXWCmiVps4SlKpOIJ1Z93VO5CA2Mr7PyasOypBLF6XAXAQ3cZ4FjQcYvS1JpdvxoGJ3JfdaPQ3ixBOKsWZ1JBUyQLng=w1280">
            <a:extLst>
              <a:ext uri="{FF2B5EF4-FFF2-40B4-BE49-F238E27FC236}">
                <a16:creationId xmlns:a16="http://schemas.microsoft.com/office/drawing/2014/main" id="{090EA0E8-3CB1-4192-9DCC-D1C6D22B1C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09" b="25784"/>
          <a:stretch/>
        </p:blipFill>
        <p:spPr bwMode="auto">
          <a:xfrm>
            <a:off x="96331" y="278415"/>
            <a:ext cx="11999337" cy="385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08DE66F-D9D4-43D9-B742-68B7693C8CE3}"/>
              </a:ext>
            </a:extLst>
          </p:cNvPr>
          <p:cNvSpPr txBox="1"/>
          <p:nvPr/>
        </p:nvSpPr>
        <p:spPr>
          <a:xfrm>
            <a:off x="-1200957" y="5987578"/>
            <a:ext cx="5572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Oihana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Charles et Margaux</a:t>
            </a:r>
          </a:p>
        </p:txBody>
      </p:sp>
    </p:spTree>
    <p:extLst>
      <p:ext uri="{BB962C8B-B14F-4D97-AF65-F5344CB8AC3E}">
        <p14:creationId xmlns:p14="http://schemas.microsoft.com/office/powerpoint/2010/main" val="3041414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E3C8B7-6C60-41A0-AEDE-FA1BFF63E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Implémentation dans IPT GBIF</a:t>
            </a: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F7F21125-3B32-4B45-8702-F0CC318DD5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0036" y="1373828"/>
            <a:ext cx="3863675" cy="2156647"/>
          </a:xfrm>
        </p:spPr>
      </p:pic>
      <p:pic>
        <p:nvPicPr>
          <p:cNvPr id="6" name="Graphique 5" descr="Avertissement avec un remplissage uni">
            <a:extLst>
              <a:ext uri="{FF2B5EF4-FFF2-40B4-BE49-F238E27FC236}">
                <a16:creationId xmlns:a16="http://schemas.microsoft.com/office/drawing/2014/main" id="{CA8394D3-9D5F-4E29-9CF4-C3AFBE6F6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68248" y="2848232"/>
            <a:ext cx="1931773" cy="193177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573670F-415E-40FD-92A2-5B98D29B0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552" y="3429000"/>
            <a:ext cx="9117769" cy="280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333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E3C8B7-6C60-41A0-AEDE-FA1BFF63E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Implémentation dans IPT GBIF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8D6B9B-64C0-4994-A599-1B689B458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65" y="1314879"/>
            <a:ext cx="10515600" cy="4351338"/>
          </a:xfrm>
        </p:spPr>
        <p:txBody>
          <a:bodyPr/>
          <a:lstStyle/>
          <a:p>
            <a:endParaRPr lang="fr-FR" dirty="0">
              <a:hlinkClick r:id="rId2"/>
            </a:endParaRPr>
          </a:p>
          <a:p>
            <a:r>
              <a:rPr lang="fr-FR" dirty="0">
                <a:hlinkClick r:id="rId2"/>
              </a:rPr>
              <a:t>https://ipt-training-test.gbif.fr/</a:t>
            </a:r>
            <a:endParaRPr lang="fr-FR" dirty="0"/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E154A05-4F43-4C72-82C2-E533950B1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106" y="2242673"/>
            <a:ext cx="10691787" cy="416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295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E3C8B7-6C60-41A0-AEDE-FA1BFF63E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Implémentation dans IPT GBIF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8D6B9B-64C0-4994-A599-1B689B458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65" y="1314879"/>
            <a:ext cx="10515600" cy="4351338"/>
          </a:xfrm>
        </p:spPr>
        <p:txBody>
          <a:bodyPr/>
          <a:lstStyle/>
          <a:p>
            <a:endParaRPr lang="fr-FR" dirty="0">
              <a:hlinkClick r:id="rId2"/>
            </a:endParaRPr>
          </a:p>
          <a:p>
            <a:r>
              <a:rPr lang="fr-FR" dirty="0">
                <a:hlinkClick r:id="rId2"/>
              </a:rPr>
              <a:t>https://ipt-training-test.gbif.fr/</a:t>
            </a:r>
            <a:endParaRPr lang="fr-FR" dirty="0"/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2E4E16F-C2F6-4530-8E1D-FC8A71433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84" y="2457349"/>
            <a:ext cx="12192000" cy="415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309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DA7C323-2BC6-4231-B5EB-4D63DEB76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21" y="1905995"/>
            <a:ext cx="11293819" cy="317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656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070831D-A826-41C5-9933-6FB21AB9B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105" y="514097"/>
            <a:ext cx="9388654" cy="582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757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25111E3F-0697-4E78-A2E1-4E9B3CE77F1D}"/>
              </a:ext>
            </a:extLst>
          </p:cNvPr>
          <p:cNvSpPr txBox="1"/>
          <p:nvPr/>
        </p:nvSpPr>
        <p:spPr>
          <a:xfrm>
            <a:off x="882617" y="2049654"/>
            <a:ext cx="7005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b="1" dirty="0"/>
              <a:t>Stockage</a:t>
            </a:r>
            <a:r>
              <a:rPr lang="fr-FR" dirty="0"/>
              <a:t> des données « chaudes » (accès aux données via une URL ?)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0A768DC-17B1-4A02-B369-46CDC66AA59F}"/>
              </a:ext>
            </a:extLst>
          </p:cNvPr>
          <p:cNvSpPr txBox="1"/>
          <p:nvPr/>
        </p:nvSpPr>
        <p:spPr>
          <a:xfrm>
            <a:off x="900953" y="564776"/>
            <a:ext cx="15796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/>
              <a:t>A faire</a:t>
            </a:r>
          </a:p>
        </p:txBody>
      </p:sp>
    </p:spTree>
    <p:extLst>
      <p:ext uri="{BB962C8B-B14F-4D97-AF65-F5344CB8AC3E}">
        <p14:creationId xmlns:p14="http://schemas.microsoft.com/office/powerpoint/2010/main" val="683432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A9DF8A8B-EFC7-3B0E-FBDB-9E6590E98992}"/>
              </a:ext>
            </a:extLst>
          </p:cNvPr>
          <p:cNvSpPr txBox="1"/>
          <p:nvPr/>
        </p:nvSpPr>
        <p:spPr>
          <a:xfrm>
            <a:off x="1748351" y="4263179"/>
            <a:ext cx="86952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On continue en décembre !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2000" b="1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MERCI</a:t>
            </a:r>
            <a:endParaRPr kumimoji="0" lang="fr-FR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pic>
        <p:nvPicPr>
          <p:cNvPr id="6" name="Picture 2" descr="https://lh4.googleusercontent.com/els1EzRty0gv8JC-00vbh4jOU_U94xignAeMBMVeXWCmiVps4SlKpOIJ1Z93VO5CA2Mr7PyasOypBLF6XAXAQ3cZ4FjQcYvS1JpdvxoGJ3JfdaPQ3ixBOKsWZ1JBUyQLng=w1280">
            <a:extLst>
              <a:ext uri="{FF2B5EF4-FFF2-40B4-BE49-F238E27FC236}">
                <a16:creationId xmlns:a16="http://schemas.microsoft.com/office/drawing/2014/main" id="{090EA0E8-3CB1-4192-9DCC-D1C6D22B1C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09" b="25784"/>
          <a:stretch/>
        </p:blipFill>
        <p:spPr bwMode="auto">
          <a:xfrm>
            <a:off x="96331" y="278415"/>
            <a:ext cx="11999337" cy="385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08DE66F-D9D4-43D9-B742-68B7693C8CE3}"/>
              </a:ext>
            </a:extLst>
          </p:cNvPr>
          <p:cNvSpPr txBox="1"/>
          <p:nvPr/>
        </p:nvSpPr>
        <p:spPr>
          <a:xfrm>
            <a:off x="-1200957" y="5987578"/>
            <a:ext cx="5572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Oihana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, Charles et Margaux</a:t>
            </a:r>
          </a:p>
        </p:txBody>
      </p:sp>
    </p:spTree>
    <p:extLst>
      <p:ext uri="{BB962C8B-B14F-4D97-AF65-F5344CB8AC3E}">
        <p14:creationId xmlns:p14="http://schemas.microsoft.com/office/powerpoint/2010/main" val="2581739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B87EBCF-9334-42A7-AC39-5CF0EA7E686C}"/>
              </a:ext>
            </a:extLst>
          </p:cNvPr>
          <p:cNvSpPr/>
          <p:nvPr/>
        </p:nvSpPr>
        <p:spPr>
          <a:xfrm>
            <a:off x="403152" y="96110"/>
            <a:ext cx="117990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Choix des espèces et mise en place</a:t>
            </a:r>
          </a:p>
          <a:p>
            <a:endParaRPr lang="fr-FR" dirty="0"/>
          </a:p>
          <a:p>
            <a:r>
              <a:rPr lang="fr-FR" dirty="0"/>
              <a:t>Fréquence d’apparition avec l’endémique menacée appariée</a:t>
            </a:r>
          </a:p>
          <a:p>
            <a:r>
              <a:rPr lang="fr-FR" dirty="0"/>
              <a:t>Allocation des effectifs disponibles &gt; 27 paires d’espèces, 9 exotiques envahissantes, 11 endémiques menacées</a:t>
            </a:r>
          </a:p>
          <a:p>
            <a:r>
              <a:rPr lang="fr-FR" dirty="0"/>
              <a:t>Chaque </a:t>
            </a:r>
            <a:r>
              <a:rPr lang="fr-FR" dirty="0" err="1"/>
              <a:t>sp</a:t>
            </a:r>
            <a:r>
              <a:rPr lang="fr-FR" dirty="0"/>
              <a:t> est impliquée dans 1 à 5 paires</a:t>
            </a:r>
          </a:p>
          <a:p>
            <a:r>
              <a:rPr lang="fr-FR" dirty="0"/>
              <a:t>&gt; 2018 individus répartis dans 699 pots </a:t>
            </a:r>
          </a:p>
          <a:p>
            <a:endParaRPr lang="fr-FR" dirty="0"/>
          </a:p>
          <a:p>
            <a:r>
              <a:rPr lang="fr-FR" dirty="0"/>
              <a:t>Étiquetage unique par pot : modalité / espèces / n° réplica 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A9C6618B-E653-4ADB-BF77-21EEA8D61F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29"/>
          <a:stretch/>
        </p:blipFill>
        <p:spPr>
          <a:xfrm>
            <a:off x="2368449" y="4050299"/>
            <a:ext cx="2919666" cy="2614879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FCE3D5FB-94FE-44D1-A09E-8C8C937250DD}"/>
              </a:ext>
            </a:extLst>
          </p:cNvPr>
          <p:cNvSpPr txBox="1"/>
          <p:nvPr/>
        </p:nvSpPr>
        <p:spPr>
          <a:xfrm>
            <a:off x="11755218" y="6438166"/>
            <a:ext cx="4469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6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18</a:t>
            </a:r>
            <a:endParaRPr kumimoji="0" lang="fr-FR" sz="16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B82A4CAE-16AA-4238-901A-5F293C7E53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70" t="5842" r="21374" b="3693"/>
          <a:stretch/>
        </p:blipFill>
        <p:spPr>
          <a:xfrm rot="16200000">
            <a:off x="6581900" y="2880273"/>
            <a:ext cx="2614879" cy="4954931"/>
          </a:xfrm>
          <a:prstGeom prst="rect">
            <a:avLst/>
          </a:prstGeom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90FDF256-0208-4CE0-A182-57A902E48D94}"/>
              </a:ext>
            </a:extLst>
          </p:cNvPr>
          <p:cNvGrpSpPr/>
          <p:nvPr/>
        </p:nvGrpSpPr>
        <p:grpSpPr>
          <a:xfrm>
            <a:off x="9980495" y="1983309"/>
            <a:ext cx="569390" cy="572140"/>
            <a:chOff x="2832442" y="2683810"/>
            <a:chExt cx="569390" cy="57214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2E3E5D4-1DD4-48AC-8E86-38100E894371}"/>
                </a:ext>
              </a:extLst>
            </p:cNvPr>
            <p:cNvSpPr/>
            <p:nvPr/>
          </p:nvSpPr>
          <p:spPr>
            <a:xfrm>
              <a:off x="2832442" y="2683810"/>
              <a:ext cx="569390" cy="572140"/>
            </a:xfrm>
            <a:prstGeom prst="rect">
              <a:avLst/>
            </a:prstGeom>
            <a:solidFill>
              <a:srgbClr val="E0DDD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C4DD74C2-7C5C-4C38-B1BB-2DCF937B4E1F}"/>
                </a:ext>
              </a:extLst>
            </p:cNvPr>
            <p:cNvSpPr/>
            <p:nvPr/>
          </p:nvSpPr>
          <p:spPr>
            <a:xfrm>
              <a:off x="3218986" y="2825043"/>
              <a:ext cx="69787" cy="70058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4AB867E2-0E1E-4915-BC1B-9F86F81B4E1C}"/>
                </a:ext>
              </a:extLst>
            </p:cNvPr>
            <p:cNvSpPr/>
            <p:nvPr/>
          </p:nvSpPr>
          <p:spPr>
            <a:xfrm>
              <a:off x="2953916" y="3059338"/>
              <a:ext cx="69787" cy="70058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4" name="Ellipse 23">
              <a:extLst>
                <a:ext uri="{FF2B5EF4-FFF2-40B4-BE49-F238E27FC236}">
                  <a16:creationId xmlns:a16="http://schemas.microsoft.com/office/drawing/2014/main" id="{93F7FD41-0202-43EF-87AA-ACDDFB65E955}"/>
                </a:ext>
              </a:extLst>
            </p:cNvPr>
            <p:cNvSpPr/>
            <p:nvPr/>
          </p:nvSpPr>
          <p:spPr>
            <a:xfrm>
              <a:off x="2953917" y="2825043"/>
              <a:ext cx="69787" cy="70058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25" name="Ellipse 24">
              <a:extLst>
                <a:ext uri="{FF2B5EF4-FFF2-40B4-BE49-F238E27FC236}">
                  <a16:creationId xmlns:a16="http://schemas.microsoft.com/office/drawing/2014/main" id="{6E35AEA7-8CAA-45C7-9B71-0812C9BEF40D}"/>
                </a:ext>
              </a:extLst>
            </p:cNvPr>
            <p:cNvSpPr/>
            <p:nvPr/>
          </p:nvSpPr>
          <p:spPr>
            <a:xfrm>
              <a:off x="3217492" y="3059338"/>
              <a:ext cx="69787" cy="70058"/>
            </a:xfrm>
            <a:prstGeom prst="ellipse">
              <a:avLst/>
            </a:prstGeom>
            <a:solidFill>
              <a:srgbClr val="008000"/>
            </a:solidFill>
            <a:ln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10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pic>
        <p:nvPicPr>
          <p:cNvPr id="26" name="Graphique 25" descr="Ligne fléchée : pivoter à droite">
            <a:extLst>
              <a:ext uri="{FF2B5EF4-FFF2-40B4-BE49-F238E27FC236}">
                <a16:creationId xmlns:a16="http://schemas.microsoft.com/office/drawing/2014/main" id="{53C91BDA-5E94-492A-997F-5D91E0903F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3436863">
            <a:off x="10485693" y="1547360"/>
            <a:ext cx="568181" cy="56818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E3930D49-D75E-4CA4-B679-D36632E1DB37}"/>
              </a:ext>
            </a:extLst>
          </p:cNvPr>
          <p:cNvSpPr/>
          <p:nvPr/>
        </p:nvSpPr>
        <p:spPr>
          <a:xfrm>
            <a:off x="9990493" y="1990720"/>
            <a:ext cx="330477" cy="70058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D4FB9B2-224F-48B1-9F6E-410931E299C8}"/>
              </a:ext>
            </a:extLst>
          </p:cNvPr>
          <p:cNvSpPr txBox="1"/>
          <p:nvPr/>
        </p:nvSpPr>
        <p:spPr>
          <a:xfrm>
            <a:off x="9711624" y="2007054"/>
            <a:ext cx="30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1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7662308E-8F54-4AFE-ADFF-99D0521FA4FF}"/>
              </a:ext>
            </a:extLst>
          </p:cNvPr>
          <p:cNvSpPr txBox="1"/>
          <p:nvPr/>
        </p:nvSpPr>
        <p:spPr>
          <a:xfrm>
            <a:off x="10552318" y="2358316"/>
            <a:ext cx="300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3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F4C1E07-ABFE-448E-A8B0-0659B87D1766}"/>
              </a:ext>
            </a:extLst>
          </p:cNvPr>
          <p:cNvSpPr txBox="1"/>
          <p:nvPr/>
        </p:nvSpPr>
        <p:spPr>
          <a:xfrm>
            <a:off x="10537688" y="1989622"/>
            <a:ext cx="330477" cy="351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2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850A6C60-CA6D-43F0-BA59-373E902C475B}"/>
              </a:ext>
            </a:extLst>
          </p:cNvPr>
          <p:cNvSpPr txBox="1"/>
          <p:nvPr/>
        </p:nvSpPr>
        <p:spPr>
          <a:xfrm>
            <a:off x="9740878" y="2327153"/>
            <a:ext cx="330477" cy="351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4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DC3DE83-91CE-4647-8987-E317574B126A}"/>
              </a:ext>
            </a:extLst>
          </p:cNvPr>
          <p:cNvSpPr/>
          <p:nvPr/>
        </p:nvSpPr>
        <p:spPr>
          <a:xfrm>
            <a:off x="11058599" y="203779"/>
            <a:ext cx="787889" cy="2626163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C11A7DB1-A315-4F5B-8032-53693BFA29CE}"/>
              </a:ext>
            </a:extLst>
          </p:cNvPr>
          <p:cNvSpPr txBox="1"/>
          <p:nvPr/>
        </p:nvSpPr>
        <p:spPr>
          <a:xfrm>
            <a:off x="11045624" y="253993"/>
            <a:ext cx="78579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INTER2</a:t>
            </a:r>
          </a:p>
          <a:p>
            <a:r>
              <a:rPr lang="fr-FR" sz="1600" dirty="0"/>
              <a:t>END</a:t>
            </a:r>
          </a:p>
          <a:p>
            <a:r>
              <a:rPr lang="fr-FR" sz="1600" dirty="0"/>
              <a:t>ALIEN</a:t>
            </a:r>
          </a:p>
          <a:p>
            <a:r>
              <a:rPr lang="fr-FR" sz="1600" dirty="0"/>
              <a:t>N°1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38B32F8F-791D-403B-810F-51E0F68DCA7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4071"/>
          <a:stretch/>
        </p:blipFill>
        <p:spPr>
          <a:xfrm>
            <a:off x="247962" y="2745678"/>
            <a:ext cx="3508250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342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F29ED2CB-5322-44FD-8248-FA54906016BF}"/>
              </a:ext>
            </a:extLst>
          </p:cNvPr>
          <p:cNvGraphicFramePr>
            <a:graphicFrameLocks noGrp="1"/>
          </p:cNvGraphicFramePr>
          <p:nvPr/>
        </p:nvGraphicFramePr>
        <p:xfrm>
          <a:off x="743379" y="362770"/>
          <a:ext cx="3753276" cy="731520"/>
        </p:xfrm>
        <a:graphic>
          <a:graphicData uri="http://schemas.openxmlformats.org/drawingml/2006/table">
            <a:tbl>
              <a:tblPr bandRow="1">
                <a:tableStyleId>{74C1A8A3-306A-4EB7-A6B1-4F7E0EB9C5D6}</a:tableStyleId>
              </a:tblPr>
              <a:tblGrid>
                <a:gridCol w="312773">
                  <a:extLst>
                    <a:ext uri="{9D8B030D-6E8A-4147-A177-3AD203B41FA5}">
                      <a16:colId xmlns:a16="http://schemas.microsoft.com/office/drawing/2014/main" val="1876685892"/>
                    </a:ext>
                  </a:extLst>
                </a:gridCol>
                <a:gridCol w="312773">
                  <a:extLst>
                    <a:ext uri="{9D8B030D-6E8A-4147-A177-3AD203B41FA5}">
                      <a16:colId xmlns:a16="http://schemas.microsoft.com/office/drawing/2014/main" val="632402251"/>
                    </a:ext>
                  </a:extLst>
                </a:gridCol>
                <a:gridCol w="312773">
                  <a:extLst>
                    <a:ext uri="{9D8B030D-6E8A-4147-A177-3AD203B41FA5}">
                      <a16:colId xmlns:a16="http://schemas.microsoft.com/office/drawing/2014/main" val="3941391206"/>
                    </a:ext>
                  </a:extLst>
                </a:gridCol>
                <a:gridCol w="312773">
                  <a:extLst>
                    <a:ext uri="{9D8B030D-6E8A-4147-A177-3AD203B41FA5}">
                      <a16:colId xmlns:a16="http://schemas.microsoft.com/office/drawing/2014/main" val="2695017425"/>
                    </a:ext>
                  </a:extLst>
                </a:gridCol>
                <a:gridCol w="312773">
                  <a:extLst>
                    <a:ext uri="{9D8B030D-6E8A-4147-A177-3AD203B41FA5}">
                      <a16:colId xmlns:a16="http://schemas.microsoft.com/office/drawing/2014/main" val="2580231262"/>
                    </a:ext>
                  </a:extLst>
                </a:gridCol>
                <a:gridCol w="312773">
                  <a:extLst>
                    <a:ext uri="{9D8B030D-6E8A-4147-A177-3AD203B41FA5}">
                      <a16:colId xmlns:a16="http://schemas.microsoft.com/office/drawing/2014/main" val="2052108414"/>
                    </a:ext>
                  </a:extLst>
                </a:gridCol>
                <a:gridCol w="312773">
                  <a:extLst>
                    <a:ext uri="{9D8B030D-6E8A-4147-A177-3AD203B41FA5}">
                      <a16:colId xmlns:a16="http://schemas.microsoft.com/office/drawing/2014/main" val="1204768251"/>
                    </a:ext>
                  </a:extLst>
                </a:gridCol>
                <a:gridCol w="312773">
                  <a:extLst>
                    <a:ext uri="{9D8B030D-6E8A-4147-A177-3AD203B41FA5}">
                      <a16:colId xmlns:a16="http://schemas.microsoft.com/office/drawing/2014/main" val="2842375522"/>
                    </a:ext>
                  </a:extLst>
                </a:gridCol>
                <a:gridCol w="312773">
                  <a:extLst>
                    <a:ext uri="{9D8B030D-6E8A-4147-A177-3AD203B41FA5}">
                      <a16:colId xmlns:a16="http://schemas.microsoft.com/office/drawing/2014/main" val="1773031905"/>
                    </a:ext>
                  </a:extLst>
                </a:gridCol>
                <a:gridCol w="312773">
                  <a:extLst>
                    <a:ext uri="{9D8B030D-6E8A-4147-A177-3AD203B41FA5}">
                      <a16:colId xmlns:a16="http://schemas.microsoft.com/office/drawing/2014/main" val="1041437169"/>
                    </a:ext>
                  </a:extLst>
                </a:gridCol>
                <a:gridCol w="312773">
                  <a:extLst>
                    <a:ext uri="{9D8B030D-6E8A-4147-A177-3AD203B41FA5}">
                      <a16:colId xmlns:a16="http://schemas.microsoft.com/office/drawing/2014/main" val="1813856250"/>
                    </a:ext>
                  </a:extLst>
                </a:gridCol>
                <a:gridCol w="312773">
                  <a:extLst>
                    <a:ext uri="{9D8B030D-6E8A-4147-A177-3AD203B41FA5}">
                      <a16:colId xmlns:a16="http://schemas.microsoft.com/office/drawing/2014/main" val="704429645"/>
                    </a:ext>
                  </a:extLst>
                </a:gridCol>
              </a:tblGrid>
              <a:tr h="259742">
                <a:tc gridSpan="1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2024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5259256"/>
                  </a:ext>
                </a:extLst>
              </a:tr>
              <a:tr h="354169">
                <a:tc>
                  <a:txBody>
                    <a:bodyPr/>
                    <a:lstStyle/>
                    <a:p>
                      <a:r>
                        <a:rPr lang="fr-FR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906129"/>
                  </a:ext>
                </a:extLst>
              </a:tr>
            </a:tbl>
          </a:graphicData>
        </a:graphic>
      </p:graphicFrame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31F2BD52-9F70-4714-B01E-B2DF0D03FDDF}"/>
              </a:ext>
            </a:extLst>
          </p:cNvPr>
          <p:cNvGraphicFramePr>
            <a:graphicFrameLocks noGrp="1"/>
          </p:cNvGraphicFramePr>
          <p:nvPr/>
        </p:nvGraphicFramePr>
        <p:xfrm>
          <a:off x="4496655" y="362770"/>
          <a:ext cx="3753276" cy="731520"/>
        </p:xfrm>
        <a:graphic>
          <a:graphicData uri="http://schemas.openxmlformats.org/drawingml/2006/table">
            <a:tbl>
              <a:tblPr bandRow="1">
                <a:tableStyleId>{74C1A8A3-306A-4EB7-A6B1-4F7E0EB9C5D6}</a:tableStyleId>
              </a:tblPr>
              <a:tblGrid>
                <a:gridCol w="312773">
                  <a:extLst>
                    <a:ext uri="{9D8B030D-6E8A-4147-A177-3AD203B41FA5}">
                      <a16:colId xmlns:a16="http://schemas.microsoft.com/office/drawing/2014/main" val="1876685892"/>
                    </a:ext>
                  </a:extLst>
                </a:gridCol>
                <a:gridCol w="312773">
                  <a:extLst>
                    <a:ext uri="{9D8B030D-6E8A-4147-A177-3AD203B41FA5}">
                      <a16:colId xmlns:a16="http://schemas.microsoft.com/office/drawing/2014/main" val="632402251"/>
                    </a:ext>
                  </a:extLst>
                </a:gridCol>
                <a:gridCol w="312773">
                  <a:extLst>
                    <a:ext uri="{9D8B030D-6E8A-4147-A177-3AD203B41FA5}">
                      <a16:colId xmlns:a16="http://schemas.microsoft.com/office/drawing/2014/main" val="3941391206"/>
                    </a:ext>
                  </a:extLst>
                </a:gridCol>
                <a:gridCol w="312773">
                  <a:extLst>
                    <a:ext uri="{9D8B030D-6E8A-4147-A177-3AD203B41FA5}">
                      <a16:colId xmlns:a16="http://schemas.microsoft.com/office/drawing/2014/main" val="2695017425"/>
                    </a:ext>
                  </a:extLst>
                </a:gridCol>
                <a:gridCol w="312773">
                  <a:extLst>
                    <a:ext uri="{9D8B030D-6E8A-4147-A177-3AD203B41FA5}">
                      <a16:colId xmlns:a16="http://schemas.microsoft.com/office/drawing/2014/main" val="2580231262"/>
                    </a:ext>
                  </a:extLst>
                </a:gridCol>
                <a:gridCol w="312773">
                  <a:extLst>
                    <a:ext uri="{9D8B030D-6E8A-4147-A177-3AD203B41FA5}">
                      <a16:colId xmlns:a16="http://schemas.microsoft.com/office/drawing/2014/main" val="2052108414"/>
                    </a:ext>
                  </a:extLst>
                </a:gridCol>
                <a:gridCol w="312773">
                  <a:extLst>
                    <a:ext uri="{9D8B030D-6E8A-4147-A177-3AD203B41FA5}">
                      <a16:colId xmlns:a16="http://schemas.microsoft.com/office/drawing/2014/main" val="1204768251"/>
                    </a:ext>
                  </a:extLst>
                </a:gridCol>
                <a:gridCol w="312773">
                  <a:extLst>
                    <a:ext uri="{9D8B030D-6E8A-4147-A177-3AD203B41FA5}">
                      <a16:colId xmlns:a16="http://schemas.microsoft.com/office/drawing/2014/main" val="2842375522"/>
                    </a:ext>
                  </a:extLst>
                </a:gridCol>
                <a:gridCol w="312773">
                  <a:extLst>
                    <a:ext uri="{9D8B030D-6E8A-4147-A177-3AD203B41FA5}">
                      <a16:colId xmlns:a16="http://schemas.microsoft.com/office/drawing/2014/main" val="1773031905"/>
                    </a:ext>
                  </a:extLst>
                </a:gridCol>
                <a:gridCol w="312773">
                  <a:extLst>
                    <a:ext uri="{9D8B030D-6E8A-4147-A177-3AD203B41FA5}">
                      <a16:colId xmlns:a16="http://schemas.microsoft.com/office/drawing/2014/main" val="1041437169"/>
                    </a:ext>
                  </a:extLst>
                </a:gridCol>
                <a:gridCol w="312773">
                  <a:extLst>
                    <a:ext uri="{9D8B030D-6E8A-4147-A177-3AD203B41FA5}">
                      <a16:colId xmlns:a16="http://schemas.microsoft.com/office/drawing/2014/main" val="1813856250"/>
                    </a:ext>
                  </a:extLst>
                </a:gridCol>
                <a:gridCol w="312773">
                  <a:extLst>
                    <a:ext uri="{9D8B030D-6E8A-4147-A177-3AD203B41FA5}">
                      <a16:colId xmlns:a16="http://schemas.microsoft.com/office/drawing/2014/main" val="704429645"/>
                    </a:ext>
                  </a:extLst>
                </a:gridCol>
              </a:tblGrid>
              <a:tr h="354169">
                <a:tc gridSpan="12">
                  <a:txBody>
                    <a:bodyPr/>
                    <a:lstStyle/>
                    <a:p>
                      <a:pPr algn="ctr"/>
                      <a:r>
                        <a:rPr lang="fr-FR" dirty="0"/>
                        <a:t>2025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5259256"/>
                  </a:ext>
                </a:extLst>
              </a:tr>
              <a:tr h="354169">
                <a:tc>
                  <a:txBody>
                    <a:bodyPr/>
                    <a:lstStyle/>
                    <a:p>
                      <a:r>
                        <a:rPr lang="fr-FR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906129"/>
                  </a:ext>
                </a:extLst>
              </a:tr>
            </a:tbl>
          </a:graphicData>
        </a:graphic>
      </p:graphicFrame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BF27331-4357-4BB4-B848-96280DF666B1}"/>
              </a:ext>
            </a:extLst>
          </p:cNvPr>
          <p:cNvCxnSpPr>
            <a:cxnSpLocks/>
          </p:cNvCxnSpPr>
          <p:nvPr/>
        </p:nvCxnSpPr>
        <p:spPr>
          <a:xfrm>
            <a:off x="1513987" y="1259405"/>
            <a:ext cx="1855694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A37BA88B-95AD-4BDC-80B2-A41B1C4AD189}"/>
              </a:ext>
            </a:extLst>
          </p:cNvPr>
          <p:cNvSpPr txBox="1"/>
          <p:nvPr/>
        </p:nvSpPr>
        <p:spPr>
          <a:xfrm>
            <a:off x="1725577" y="1275648"/>
            <a:ext cx="1485407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fr-FR" sz="1600" b="1" dirty="0" err="1">
                <a:solidFill>
                  <a:sysClr val="windowText" lastClr="000000"/>
                </a:solidFill>
              </a:rPr>
              <a:t>Growth</a:t>
            </a:r>
            <a:r>
              <a:rPr lang="fr-FR" sz="1600" b="1" dirty="0">
                <a:solidFill>
                  <a:sysClr val="windowText" lastClr="000000"/>
                </a:solidFill>
              </a:rPr>
              <a:t> phase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45297CB4-4598-47C3-A459-A39B5CDAB93E}"/>
              </a:ext>
            </a:extLst>
          </p:cNvPr>
          <p:cNvCxnSpPr>
            <a:cxnSpLocks/>
          </p:cNvCxnSpPr>
          <p:nvPr/>
        </p:nvCxnSpPr>
        <p:spPr>
          <a:xfrm>
            <a:off x="3369681" y="1604853"/>
            <a:ext cx="162366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E3AB369D-4E9C-4156-9C7B-A8D0FFEDEA84}"/>
              </a:ext>
            </a:extLst>
          </p:cNvPr>
          <p:cNvSpPr txBox="1"/>
          <p:nvPr/>
        </p:nvSpPr>
        <p:spPr>
          <a:xfrm>
            <a:off x="3542097" y="1628720"/>
            <a:ext cx="1952971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r>
              <a:rPr lang="fr-FR" sz="1600" b="1" dirty="0" err="1">
                <a:solidFill>
                  <a:sysClr val="windowText" lastClr="000000"/>
                </a:solidFill>
              </a:rPr>
              <a:t>Competition</a:t>
            </a:r>
            <a:r>
              <a:rPr lang="fr-FR" sz="1600" b="1" dirty="0">
                <a:solidFill>
                  <a:sysClr val="windowText" lastClr="000000"/>
                </a:solidFill>
              </a:rPr>
              <a:t> phase</a:t>
            </a:r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BA130E68-83B3-4E2F-A721-3F766C648688}"/>
              </a:ext>
            </a:extLst>
          </p:cNvPr>
          <p:cNvCxnSpPr>
            <a:cxnSpLocks/>
          </p:cNvCxnSpPr>
          <p:nvPr/>
        </p:nvCxnSpPr>
        <p:spPr>
          <a:xfrm>
            <a:off x="4993341" y="1604127"/>
            <a:ext cx="663388" cy="0"/>
          </a:xfrm>
          <a:prstGeom prst="straightConnector1">
            <a:avLst/>
          </a:prstGeom>
          <a:ln w="12700">
            <a:solidFill>
              <a:schemeClr val="tx1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65B3908F-E2AB-403E-B453-BDD8A5674E5F}"/>
              </a:ext>
            </a:extLst>
          </p:cNvPr>
          <p:cNvCxnSpPr>
            <a:cxnSpLocks/>
          </p:cNvCxnSpPr>
          <p:nvPr/>
        </p:nvCxnSpPr>
        <p:spPr>
          <a:xfrm>
            <a:off x="3369681" y="1094290"/>
            <a:ext cx="0" cy="1662865"/>
          </a:xfrm>
          <a:prstGeom prst="straightConnector1">
            <a:avLst/>
          </a:prstGeom>
          <a:ln w="38100">
            <a:solidFill>
              <a:schemeClr val="accent6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C73165E6-CA22-42EC-8F98-EBB79E800180}"/>
              </a:ext>
            </a:extLst>
          </p:cNvPr>
          <p:cNvSpPr txBox="1"/>
          <p:nvPr/>
        </p:nvSpPr>
        <p:spPr>
          <a:xfrm>
            <a:off x="1968431" y="2810214"/>
            <a:ext cx="1672957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1st performance </a:t>
            </a:r>
          </a:p>
          <a:p>
            <a:pPr algn="ctr"/>
            <a:r>
              <a:rPr lang="fr-FR" sz="1600" dirty="0" err="1">
                <a:solidFill>
                  <a:sysClr val="windowText" lastClr="000000"/>
                </a:solidFill>
              </a:rPr>
              <a:t>measure</a:t>
            </a:r>
            <a:endParaRPr lang="fr-FR" sz="1600" dirty="0">
              <a:solidFill>
                <a:sysClr val="windowText" lastClr="000000"/>
              </a:solidFill>
            </a:endParaRP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18D86B06-F58B-4313-9E47-FD81597772A7}"/>
              </a:ext>
            </a:extLst>
          </p:cNvPr>
          <p:cNvCxnSpPr>
            <a:cxnSpLocks/>
          </p:cNvCxnSpPr>
          <p:nvPr/>
        </p:nvCxnSpPr>
        <p:spPr>
          <a:xfrm>
            <a:off x="5700206" y="1094290"/>
            <a:ext cx="0" cy="1662865"/>
          </a:xfrm>
          <a:prstGeom prst="straightConnector1">
            <a:avLst/>
          </a:prstGeom>
          <a:ln w="38100">
            <a:solidFill>
              <a:schemeClr val="accent6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CA001071-68B2-4623-B007-4C98B5432A7A}"/>
              </a:ext>
            </a:extLst>
          </p:cNvPr>
          <p:cNvSpPr txBox="1"/>
          <p:nvPr/>
        </p:nvSpPr>
        <p:spPr>
          <a:xfrm>
            <a:off x="4850904" y="2810214"/>
            <a:ext cx="1698607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pPr algn="ctr"/>
            <a:r>
              <a:rPr lang="fr-FR" sz="1600" dirty="0">
                <a:solidFill>
                  <a:sysClr val="windowText" lastClr="000000"/>
                </a:solidFill>
              </a:rPr>
              <a:t>2nd performance</a:t>
            </a:r>
          </a:p>
          <a:p>
            <a:pPr algn="ctr"/>
            <a:r>
              <a:rPr lang="fr-FR" sz="1600" dirty="0" err="1">
                <a:solidFill>
                  <a:sysClr val="windowText" lastClr="000000"/>
                </a:solidFill>
              </a:rPr>
              <a:t>measure</a:t>
            </a:r>
            <a:endParaRPr lang="fr-FR" sz="1600" dirty="0">
              <a:solidFill>
                <a:sysClr val="windowText" lastClr="000000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4AB99B2-5249-49E3-8CA6-47441D90095A}"/>
              </a:ext>
            </a:extLst>
          </p:cNvPr>
          <p:cNvSpPr txBox="1"/>
          <p:nvPr/>
        </p:nvSpPr>
        <p:spPr>
          <a:xfrm>
            <a:off x="1340711" y="3428530"/>
            <a:ext cx="2756160" cy="132343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pPr marL="285750" indent="-285750">
              <a:buFontTx/>
              <a:buChar char="-"/>
            </a:pPr>
            <a:r>
              <a:rPr lang="fr-FR" sz="1600" dirty="0" err="1">
                <a:solidFill>
                  <a:sysClr val="windowText" lastClr="000000"/>
                </a:solidFill>
              </a:rPr>
              <a:t>Collar</a:t>
            </a:r>
            <a:r>
              <a:rPr lang="fr-FR" sz="1600" dirty="0">
                <a:solidFill>
                  <a:sysClr val="windowText" lastClr="000000"/>
                </a:solidFill>
              </a:rPr>
              <a:t> </a:t>
            </a:r>
            <a:r>
              <a:rPr lang="fr-FR" sz="1600" dirty="0" err="1">
                <a:solidFill>
                  <a:sysClr val="windowText" lastClr="000000"/>
                </a:solidFill>
              </a:rPr>
              <a:t>diameter</a:t>
            </a:r>
            <a:endParaRPr lang="fr-FR" sz="1600" dirty="0">
              <a:solidFill>
                <a:sysClr val="windowText" lastClr="000000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sz="1600" dirty="0">
                <a:solidFill>
                  <a:sysClr val="windowText" lastClr="000000"/>
                </a:solidFill>
              </a:rPr>
              <a:t>Stem </a:t>
            </a:r>
            <a:r>
              <a:rPr lang="fr-FR" sz="1600" dirty="0" err="1">
                <a:solidFill>
                  <a:sysClr val="windowText" lastClr="000000"/>
                </a:solidFill>
              </a:rPr>
              <a:t>length</a:t>
            </a:r>
            <a:endParaRPr lang="fr-FR" sz="1600" dirty="0">
              <a:solidFill>
                <a:sysClr val="windowText" lastClr="000000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sz="1600" dirty="0" err="1">
                <a:solidFill>
                  <a:sysClr val="windowText" lastClr="000000"/>
                </a:solidFill>
              </a:rPr>
              <a:t>Number</a:t>
            </a:r>
            <a:r>
              <a:rPr lang="fr-FR" sz="1600" dirty="0">
                <a:solidFill>
                  <a:sysClr val="windowText" lastClr="000000"/>
                </a:solidFill>
              </a:rPr>
              <a:t> of </a:t>
            </a:r>
            <a:r>
              <a:rPr lang="fr-FR" sz="1600" dirty="0" err="1">
                <a:solidFill>
                  <a:sysClr val="windowText" lastClr="000000"/>
                </a:solidFill>
              </a:rPr>
              <a:t>leaves</a:t>
            </a:r>
            <a:endParaRPr lang="fr-FR" sz="1600" dirty="0">
              <a:solidFill>
                <a:sysClr val="windowText" lastClr="000000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sz="1600" dirty="0">
                <a:solidFill>
                  <a:sysClr val="windowText" lastClr="000000"/>
                </a:solidFill>
              </a:rPr>
              <a:t>Surface area of the </a:t>
            </a:r>
            <a:r>
              <a:rPr lang="fr-FR" sz="1600" dirty="0" err="1">
                <a:solidFill>
                  <a:sysClr val="windowText" lastClr="000000"/>
                </a:solidFill>
              </a:rPr>
              <a:t>largest</a:t>
            </a:r>
            <a:r>
              <a:rPr lang="fr-FR" sz="1600" dirty="0">
                <a:solidFill>
                  <a:sysClr val="windowText" lastClr="000000"/>
                </a:solidFill>
              </a:rPr>
              <a:t> </a:t>
            </a:r>
            <a:r>
              <a:rPr lang="fr-FR" sz="1600" dirty="0" err="1">
                <a:solidFill>
                  <a:sysClr val="windowText" lastClr="000000"/>
                </a:solidFill>
              </a:rPr>
              <a:t>leaf</a:t>
            </a:r>
            <a:endParaRPr lang="fr-FR" sz="1600" dirty="0">
              <a:solidFill>
                <a:sysClr val="windowText" lastClr="000000"/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47BAD43-6B7D-4F69-9045-F0D53D6E4F33}"/>
              </a:ext>
            </a:extLst>
          </p:cNvPr>
          <p:cNvSpPr txBox="1"/>
          <p:nvPr/>
        </p:nvSpPr>
        <p:spPr>
          <a:xfrm>
            <a:off x="11726629" y="6447099"/>
            <a:ext cx="3110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dirty="0">
                <a:latin typeface="Cambria" panose="02040503050406030204" pitchFamily="18" charset="0"/>
                <a:ea typeface="Cambria" panose="02040503050406030204" pitchFamily="18" charset="0"/>
              </a:rPr>
              <a:t>6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DEA6CAC-0C82-4EC4-941D-8C6F3EBC5A73}"/>
              </a:ext>
            </a:extLst>
          </p:cNvPr>
          <p:cNvSpPr txBox="1"/>
          <p:nvPr/>
        </p:nvSpPr>
        <p:spPr>
          <a:xfrm>
            <a:off x="4322578" y="3415563"/>
            <a:ext cx="3602221" cy="107721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latin typeface="Cambria" panose="02040503050406030204" pitchFamily="18" charset="0"/>
                <a:ea typeface="Cambria" panose="02040503050406030204" pitchFamily="18" charset="0"/>
              </a:defRPr>
            </a:lvl1pPr>
          </a:lstStyle>
          <a:p>
            <a:pPr marL="285750" indent="-285750">
              <a:buFontTx/>
              <a:buChar char="-"/>
            </a:pPr>
            <a:r>
              <a:rPr lang="fr-FR" sz="1600" dirty="0" err="1">
                <a:solidFill>
                  <a:sysClr val="windowText" lastClr="000000"/>
                </a:solidFill>
              </a:rPr>
              <a:t>Collar</a:t>
            </a:r>
            <a:r>
              <a:rPr lang="fr-FR" sz="1600" dirty="0">
                <a:solidFill>
                  <a:sysClr val="windowText" lastClr="000000"/>
                </a:solidFill>
              </a:rPr>
              <a:t> </a:t>
            </a:r>
            <a:r>
              <a:rPr lang="fr-FR" sz="1600" dirty="0" err="1">
                <a:solidFill>
                  <a:sysClr val="windowText" lastClr="000000"/>
                </a:solidFill>
              </a:rPr>
              <a:t>diameter</a:t>
            </a:r>
            <a:endParaRPr lang="fr-FR" sz="1600" dirty="0">
              <a:solidFill>
                <a:sysClr val="windowText" lastClr="000000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sz="1600" dirty="0">
                <a:solidFill>
                  <a:sysClr val="windowText" lastClr="000000"/>
                </a:solidFill>
              </a:rPr>
              <a:t>Stem </a:t>
            </a:r>
            <a:r>
              <a:rPr lang="fr-FR" sz="1600" dirty="0" err="1">
                <a:solidFill>
                  <a:sysClr val="windowText" lastClr="000000"/>
                </a:solidFill>
              </a:rPr>
              <a:t>length</a:t>
            </a:r>
            <a:endParaRPr lang="fr-FR" sz="1600" dirty="0">
              <a:solidFill>
                <a:sysClr val="windowText" lastClr="000000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sz="1600" dirty="0" err="1">
                <a:solidFill>
                  <a:sysClr val="windowText" lastClr="000000"/>
                </a:solidFill>
              </a:rPr>
              <a:t>Number</a:t>
            </a:r>
            <a:r>
              <a:rPr lang="fr-FR" sz="1600" dirty="0">
                <a:solidFill>
                  <a:sysClr val="windowText" lastClr="000000"/>
                </a:solidFill>
              </a:rPr>
              <a:t> of </a:t>
            </a:r>
            <a:r>
              <a:rPr lang="fr-FR" sz="1600" dirty="0" err="1">
                <a:solidFill>
                  <a:sysClr val="windowText" lastClr="000000"/>
                </a:solidFill>
              </a:rPr>
              <a:t>leaves</a:t>
            </a:r>
            <a:endParaRPr lang="fr-FR" sz="1600" dirty="0">
              <a:solidFill>
                <a:sysClr val="windowText" lastClr="000000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sz="1600" dirty="0">
                <a:solidFill>
                  <a:sysClr val="windowText" lastClr="000000"/>
                </a:solidFill>
              </a:rPr>
              <a:t>Picking, drying and </a:t>
            </a:r>
            <a:r>
              <a:rPr lang="fr-FR" sz="1600" dirty="0" err="1">
                <a:solidFill>
                  <a:sysClr val="windowText" lastClr="000000"/>
                </a:solidFill>
              </a:rPr>
              <a:t>weighing</a:t>
            </a:r>
            <a:r>
              <a:rPr lang="fr-FR" sz="1600" dirty="0">
                <a:solidFill>
                  <a:sysClr val="windowText" lastClr="000000"/>
                </a:solidFill>
              </a:rPr>
              <a:t> ABG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C93A3534-1EC9-44FA-A67A-37AF98F77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24" y="5031960"/>
            <a:ext cx="9764488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644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8154E04C-0CD4-45BF-B434-E748AA7EB94B}"/>
              </a:ext>
            </a:extLst>
          </p:cNvPr>
          <p:cNvSpPr txBox="1"/>
          <p:nvPr/>
        </p:nvSpPr>
        <p:spPr>
          <a:xfrm>
            <a:off x="900953" y="564776"/>
            <a:ext cx="20776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/>
              <a:t>Objectifs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F574611-9162-4008-A1D8-367BBE469FDA}"/>
              </a:ext>
            </a:extLst>
          </p:cNvPr>
          <p:cNvSpPr txBox="1"/>
          <p:nvPr/>
        </p:nvSpPr>
        <p:spPr>
          <a:xfrm>
            <a:off x="744434" y="1615478"/>
            <a:ext cx="916911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Créer un repository sur </a:t>
            </a:r>
            <a:r>
              <a:rPr lang="fr-FR" dirty="0" err="1"/>
              <a:t>Github</a:t>
            </a:r>
            <a:r>
              <a:rPr lang="fr-FR" dirty="0"/>
              <a:t> pour faciliter la diffusion des données de terrain : COLLABORATIF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Formatage des données pour une future mise à disposition des données de Margaux</a:t>
            </a:r>
          </a:p>
          <a:p>
            <a:pPr marL="285750" indent="-285750">
              <a:buFontTx/>
              <a:buChar char="-"/>
            </a:pPr>
            <a:r>
              <a:rPr lang="fr-FR" dirty="0"/>
              <a:t>Visualisation des </a:t>
            </a:r>
            <a:r>
              <a:rPr lang="fr-FR" dirty="0" err="1"/>
              <a:t>méta-données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Acquisition de la taxonomie et préparation au versement dans le GBIF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EDB697C-C4D3-479E-B811-15F3EF31E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587" y="3760023"/>
            <a:ext cx="3070005" cy="1719203"/>
          </a:xfrm>
          <a:prstGeom prst="rect">
            <a:avLst/>
          </a:prstGeom>
        </p:spPr>
      </p:pic>
      <p:pic>
        <p:nvPicPr>
          <p:cNvPr id="1026" name="Picture 2" descr="GBIF.fr">
            <a:extLst>
              <a:ext uri="{FF2B5EF4-FFF2-40B4-BE49-F238E27FC236}">
                <a16:creationId xmlns:a16="http://schemas.microsoft.com/office/drawing/2014/main" id="{0DAD77A8-EAAA-4960-AEDF-A49692654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4762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590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8154E04C-0CD4-45BF-B434-E748AA7EB94B}"/>
              </a:ext>
            </a:extLst>
          </p:cNvPr>
          <p:cNvSpPr txBox="1"/>
          <p:nvPr/>
        </p:nvSpPr>
        <p:spPr>
          <a:xfrm>
            <a:off x="379238" y="185836"/>
            <a:ext cx="20664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="1" dirty="0"/>
              <a:t>Le projet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F574611-9162-4008-A1D8-367BBE469FDA}"/>
              </a:ext>
            </a:extLst>
          </p:cNvPr>
          <p:cNvSpPr txBox="1"/>
          <p:nvPr/>
        </p:nvSpPr>
        <p:spPr>
          <a:xfrm>
            <a:off x="379238" y="835884"/>
            <a:ext cx="9005927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  <a:p>
            <a:r>
              <a:rPr lang="fr-FR" dirty="0"/>
              <a:t>Le projet contient :</a:t>
            </a:r>
          </a:p>
          <a:p>
            <a:pPr marL="285750" indent="-285750">
              <a:buFontTx/>
              <a:buChar char="-"/>
            </a:pPr>
            <a:r>
              <a:rPr lang="fr-FR" dirty="0"/>
              <a:t>Un README « projet » fournissant les </a:t>
            </a:r>
            <a:r>
              <a:rPr lang="fr-FR" dirty="0" err="1"/>
              <a:t>méta-données</a:t>
            </a:r>
            <a:r>
              <a:rPr lang="fr-FR" dirty="0"/>
              <a:t>, et la description des variables du JDD</a:t>
            </a:r>
          </a:p>
          <a:p>
            <a:pPr marL="285750" indent="-285750">
              <a:buFontTx/>
              <a:buChar char="-"/>
            </a:pPr>
            <a:r>
              <a:rPr lang="fr-FR" dirty="0"/>
              <a:t>Une table avec les noms des variables, les unités et la description</a:t>
            </a:r>
          </a:p>
          <a:p>
            <a:pPr marL="285750" indent="-285750">
              <a:buFontTx/>
              <a:buChar char="-"/>
            </a:pPr>
            <a:r>
              <a:rPr lang="fr-FR" dirty="0"/>
              <a:t>Script d’acquisition des données de taxonomies pour les espèces concernées</a:t>
            </a:r>
          </a:p>
          <a:p>
            <a:pPr marL="285750" indent="-285750">
              <a:buFontTx/>
              <a:buChar char="-"/>
            </a:pPr>
            <a:r>
              <a:rPr lang="fr-FR" dirty="0"/>
              <a:t>Un README « résultats » pour visualiser quelques résultats/statistiques descriptives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r>
              <a:rPr lang="fr-FR" dirty="0"/>
              <a:t>Pour faciliter l’édition des README.md :</a:t>
            </a:r>
          </a:p>
          <a:p>
            <a:pPr marL="285750" indent="-285750">
              <a:buFontTx/>
              <a:buChar char="-"/>
            </a:pPr>
            <a:r>
              <a:rPr lang="fr-FR" dirty="0"/>
              <a:t>Script </a:t>
            </a:r>
            <a:r>
              <a:rPr lang="fr-FR" dirty="0" err="1"/>
              <a:t>rmarkdown</a:t>
            </a:r>
            <a:r>
              <a:rPr lang="fr-FR" dirty="0"/>
              <a:t> pour éditer les infos affichées à la racine du projet</a:t>
            </a:r>
          </a:p>
          <a:p>
            <a:pPr marL="285750" indent="-285750">
              <a:buFontTx/>
              <a:buChar char="-"/>
            </a:pPr>
            <a:r>
              <a:rPr lang="fr-FR" dirty="0"/>
              <a:t>Script </a:t>
            </a:r>
            <a:r>
              <a:rPr lang="fr-FR" dirty="0" err="1"/>
              <a:t>rmarkdown</a:t>
            </a:r>
            <a:r>
              <a:rPr lang="fr-FR" dirty="0"/>
              <a:t> pour éditer les résultats affichés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EDB697C-C4D3-479E-B811-15F3EF31E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6648" y="255638"/>
            <a:ext cx="1816114" cy="101702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A43F1C02-ED78-48DD-A767-2E93CAC371C4}"/>
              </a:ext>
            </a:extLst>
          </p:cNvPr>
          <p:cNvSpPr txBox="1"/>
          <p:nvPr/>
        </p:nvSpPr>
        <p:spPr>
          <a:xfrm>
            <a:off x="9774607" y="1066716"/>
            <a:ext cx="226019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3"/>
              </a:rPr>
              <a:t>https://github.com/margauxrojat/cesab_open_data_project/tree/main</a:t>
            </a:r>
            <a:endParaRPr lang="fr-FR" dirty="0"/>
          </a:p>
          <a:p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3DB4FD4-4C0F-43A6-BE70-D91F8CAF5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032" y="4201215"/>
            <a:ext cx="3960171" cy="207238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1037FA0-9D15-4EC5-8250-12398DD47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8054" y="4252204"/>
            <a:ext cx="3285900" cy="202139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495F8D7-B7E9-40F7-874F-0C4F1316E1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4632" y="4201215"/>
            <a:ext cx="3960171" cy="2187241"/>
          </a:xfrm>
          <a:prstGeom prst="rect">
            <a:avLst/>
          </a:prstGeom>
        </p:spPr>
      </p:pic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2D17904F-7C3B-4BB9-809A-DFFDE31A7C22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4283203" y="4530811"/>
            <a:ext cx="173467" cy="70659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C1E93F08-8B05-4D1E-BF79-6550F30C8C5F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7030522" y="4530811"/>
            <a:ext cx="1044110" cy="7640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526A388-4736-4D71-855C-044734AEA680}"/>
              </a:ext>
            </a:extLst>
          </p:cNvPr>
          <p:cNvSpPr/>
          <p:nvPr/>
        </p:nvSpPr>
        <p:spPr>
          <a:xfrm>
            <a:off x="323032" y="5511113"/>
            <a:ext cx="4133638" cy="354227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557129-4092-4DBE-99B4-422A084C3B14}"/>
              </a:ext>
            </a:extLst>
          </p:cNvPr>
          <p:cNvSpPr/>
          <p:nvPr/>
        </p:nvSpPr>
        <p:spPr>
          <a:xfrm>
            <a:off x="323032" y="5148649"/>
            <a:ext cx="4133638" cy="23889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1179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3B5F579-586F-4756-A32D-9A0130C0A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085" y="260101"/>
            <a:ext cx="1981450" cy="69548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8D146BD8-27B9-451C-ABD0-D1427A3D8B2A}"/>
              </a:ext>
            </a:extLst>
          </p:cNvPr>
          <p:cNvSpPr txBox="1"/>
          <p:nvPr/>
        </p:nvSpPr>
        <p:spPr>
          <a:xfrm>
            <a:off x="181232" y="329514"/>
            <a:ext cx="4967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rial Nova" panose="020B0504020202020204" pitchFamily="34" charset="0"/>
              </a:rPr>
              <a:t>Script 1 : Gestion des noms </a:t>
            </a:r>
            <a:r>
              <a:rPr lang="fr-FR" b="1" dirty="0" err="1">
                <a:latin typeface="Arial Nova" panose="020B0504020202020204" pitchFamily="34" charset="0"/>
              </a:rPr>
              <a:t>taxomiques</a:t>
            </a:r>
            <a:r>
              <a:rPr lang="fr-FR" b="1" dirty="0">
                <a:latin typeface="Arial Nova" panose="020B0504020202020204" pitchFamily="34" charset="0"/>
              </a:rPr>
              <a:t> 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4665F06-7EDC-4932-B649-CDB4C3D84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789" y="2060755"/>
            <a:ext cx="1401382" cy="1652464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6DAE46A1-3904-45E6-BB7D-4E8584BB01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6789" y="4419262"/>
            <a:ext cx="1427129" cy="1652465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C4A4390D-1760-4BBA-B3C7-2DB5831CEB09}"/>
              </a:ext>
            </a:extLst>
          </p:cNvPr>
          <p:cNvSpPr txBox="1"/>
          <p:nvPr/>
        </p:nvSpPr>
        <p:spPr>
          <a:xfrm>
            <a:off x="10684474" y="3624932"/>
            <a:ext cx="1680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taxize</a:t>
            </a:r>
            <a:endParaRPr lang="fr-FR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B8804FE-D6FD-498F-B7BA-FABA0C0809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424" y="955590"/>
            <a:ext cx="1816114" cy="1017024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109792F-1BCE-4F0E-A63F-A8DCF95FDD8D}"/>
              </a:ext>
            </a:extLst>
          </p:cNvPr>
          <p:cNvSpPr txBox="1"/>
          <p:nvPr/>
        </p:nvSpPr>
        <p:spPr>
          <a:xfrm>
            <a:off x="342365" y="1574426"/>
            <a:ext cx="6112475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Vérifier les noms binomiaux d’espèce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Introduire des erreurs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corres$nom_dummy</a:t>
            </a:r>
            <a:r>
              <a:rPr lang="fr-FR" sz="1400" dirty="0"/>
              <a:t> &lt;- </a:t>
            </a:r>
            <a:r>
              <a:rPr lang="fr-FR" sz="1400" dirty="0" err="1"/>
              <a:t>corres$nom_binomial</a:t>
            </a:r>
            <a:endParaRPr lang="fr-FR" sz="1400" dirty="0"/>
          </a:p>
          <a:p>
            <a:pPr lvl="1"/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Tester la correction d’erreur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dirty="0"/>
              <a:t>corres_verif &lt;- taxize::gna_verifier(corres$nom_dummy)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Récupérer la taxonomie depuis le règne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Wiki : du règne à l’ordre &gt; on souhaite plus fin)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Gbif</a:t>
            </a:r>
            <a:r>
              <a:rPr lang="fr-FR" dirty="0"/>
              <a:t> : bug (inaccessible 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Itis</a:t>
            </a:r>
            <a:r>
              <a:rPr lang="fr-FR" dirty="0"/>
              <a:t> : On ne trouve pas les endémiques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Extraction depuis </a:t>
            </a:r>
            <a:r>
              <a:rPr lang="fr-FR" dirty="0" err="1"/>
              <a:t>itis</a:t>
            </a:r>
            <a:r>
              <a:rPr lang="fr-F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Reformatage des données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Liste &gt; Table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Pivot « </a:t>
            </a:r>
            <a:r>
              <a:rPr lang="fr-FR" dirty="0" err="1"/>
              <a:t>rank</a:t>
            </a:r>
            <a:r>
              <a:rPr lang="fr-FR" dirty="0"/>
              <a:t> » en colonne et « </a:t>
            </a:r>
            <a:r>
              <a:rPr lang="fr-FR" dirty="0" err="1"/>
              <a:t>sp</a:t>
            </a:r>
            <a:r>
              <a:rPr lang="fr-FR" dirty="0"/>
              <a:t> » en ligne</a:t>
            </a:r>
          </a:p>
          <a:p>
            <a:pPr lvl="1"/>
            <a:endParaRPr lang="fr-FR" dirty="0"/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7EDF7159-432D-421A-A59F-F83A35A33696}"/>
              </a:ext>
            </a:extLst>
          </p:cNvPr>
          <p:cNvSpPr/>
          <p:nvPr/>
        </p:nvSpPr>
        <p:spPr>
          <a:xfrm>
            <a:off x="428368" y="6312238"/>
            <a:ext cx="2298356" cy="4345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892A01B-BAF4-4AA1-B72F-4B23F82E948A}"/>
              </a:ext>
            </a:extLst>
          </p:cNvPr>
          <p:cNvSpPr txBox="1"/>
          <p:nvPr/>
        </p:nvSpPr>
        <p:spPr>
          <a:xfrm>
            <a:off x="2932670" y="6312238"/>
            <a:ext cx="543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Valeurs de noms et Id à merge avec le fichier </a:t>
            </a:r>
            <a:r>
              <a:rPr lang="fr-FR" dirty="0" err="1"/>
              <a:t>taxo</a:t>
            </a:r>
            <a:endParaRPr lang="fr-FR" dirty="0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7E6A5BDF-ABB9-4556-ACE6-70396A796E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8641" y="4514689"/>
            <a:ext cx="4171153" cy="1227799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B1A0ED1F-573F-4C32-BD55-8227C7C8632E}"/>
              </a:ext>
            </a:extLst>
          </p:cNvPr>
          <p:cNvSpPr txBox="1"/>
          <p:nvPr/>
        </p:nvSpPr>
        <p:spPr>
          <a:xfrm>
            <a:off x="1166555" y="966386"/>
            <a:ext cx="8604171" cy="64633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r>
              <a:rPr lang="fr-FR" dirty="0"/>
              <a:t>Objectif : </a:t>
            </a:r>
            <a:r>
              <a:rPr lang="fr-FR" dirty="0" err="1"/>
              <a:t>Dataset</a:t>
            </a:r>
            <a:r>
              <a:rPr lang="fr-FR" dirty="0"/>
              <a:t> &gt; code 6 lettres des espèces</a:t>
            </a:r>
          </a:p>
          <a:p>
            <a:r>
              <a:rPr lang="fr-FR" dirty="0"/>
              <a:t>Utiliser un tableau de correspondance pour retrouver les noms scientifiques complets</a:t>
            </a:r>
          </a:p>
        </p:txBody>
      </p:sp>
    </p:spTree>
    <p:extLst>
      <p:ext uri="{BB962C8B-B14F-4D97-AF65-F5344CB8AC3E}">
        <p14:creationId xmlns:p14="http://schemas.microsoft.com/office/powerpoint/2010/main" val="4189310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E53BE788-1A5C-4C48-B042-822226F4D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816" y="4257281"/>
            <a:ext cx="1697462" cy="197493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E220915-2486-4747-8F73-57C66A28B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501" y="1946857"/>
            <a:ext cx="1697462" cy="195592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C57079E-3646-4D27-82C7-B88A37D554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621" y="254256"/>
            <a:ext cx="2463114" cy="864553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AF7C3493-8CBA-4DE1-92FE-400D8D8740A1}"/>
              </a:ext>
            </a:extLst>
          </p:cNvPr>
          <p:cNvSpPr txBox="1"/>
          <p:nvPr/>
        </p:nvSpPr>
        <p:spPr>
          <a:xfrm>
            <a:off x="181232" y="329514"/>
            <a:ext cx="7149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latin typeface="Arial Nova" panose="020B0504020202020204" pitchFamily="34" charset="0"/>
              </a:rPr>
              <a:t>Script  : Introduction de nouveaux champs pour mapping ITP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7846167-67E2-497B-87B9-B435DA154DD0}"/>
              </a:ext>
            </a:extLst>
          </p:cNvPr>
          <p:cNvSpPr txBox="1"/>
          <p:nvPr/>
        </p:nvSpPr>
        <p:spPr>
          <a:xfrm>
            <a:off x="502508" y="1482811"/>
            <a:ext cx="691154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/>
              <a:t>Récupération jeu de données taxonomique </a:t>
            </a:r>
          </a:p>
          <a:p>
            <a:pPr marL="285750" indent="-285750">
              <a:buFontTx/>
              <a:buChar char="-"/>
            </a:pPr>
            <a:r>
              <a:rPr lang="fr-FR" dirty="0"/>
              <a:t>Récupération jeu de données </a:t>
            </a:r>
            <a:r>
              <a:rPr lang="fr-FR" dirty="0" err="1"/>
              <a:t>raw_data</a:t>
            </a: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/>
              <a:t>Merge par nom </a:t>
            </a:r>
          </a:p>
          <a:p>
            <a:pPr marL="285750" indent="-285750">
              <a:buFontTx/>
              <a:buChar char="-"/>
            </a:pPr>
            <a:r>
              <a:rPr lang="fr-FR" dirty="0"/>
              <a:t>Rename des noms de colonne vides </a:t>
            </a:r>
          </a:p>
          <a:p>
            <a:pPr marL="285750" indent="-285750">
              <a:buFontTx/>
              <a:buChar char="-"/>
            </a:pPr>
            <a:r>
              <a:rPr lang="fr-FR" dirty="0"/>
              <a:t>Inclusion des variables : </a:t>
            </a:r>
          </a:p>
          <a:p>
            <a:r>
              <a:rPr lang="fr-FR" sz="1400" dirty="0" err="1"/>
              <a:t>basisOfRecord</a:t>
            </a:r>
            <a:r>
              <a:rPr lang="fr-FR" sz="1400" dirty="0"/>
              <a:t>   = "</a:t>
            </a:r>
            <a:r>
              <a:rPr lang="fr-FR" sz="1400" dirty="0" err="1"/>
              <a:t>LivingSpecimen</a:t>
            </a:r>
            <a:r>
              <a:rPr lang="fr-FR" sz="1400" dirty="0"/>
              <a:t>",  </a:t>
            </a:r>
          </a:p>
          <a:p>
            <a:r>
              <a:rPr lang="fr-FR" sz="1400" dirty="0" err="1"/>
              <a:t>individualCount</a:t>
            </a:r>
            <a:r>
              <a:rPr lang="fr-FR" sz="1400" dirty="0"/>
              <a:t> = 25,  </a:t>
            </a:r>
          </a:p>
          <a:p>
            <a:r>
              <a:rPr lang="fr-FR" sz="1400" dirty="0" err="1"/>
              <a:t>kingdom</a:t>
            </a:r>
            <a:r>
              <a:rPr lang="fr-FR" sz="1400" dirty="0"/>
              <a:t>         = "Plantae",  </a:t>
            </a:r>
          </a:p>
          <a:p>
            <a:r>
              <a:rPr lang="fr-FR" sz="1400" dirty="0" err="1"/>
              <a:t>recordedBy</a:t>
            </a:r>
            <a:r>
              <a:rPr lang="fr-FR" sz="1400" dirty="0"/>
              <a:t>      = "Margaux </a:t>
            </a:r>
            <a:r>
              <a:rPr lang="fr-FR" sz="1400" dirty="0" err="1"/>
              <a:t>Rojat</a:t>
            </a:r>
            <a:r>
              <a:rPr lang="fr-FR" sz="1400" dirty="0"/>
              <a:t>",  </a:t>
            </a:r>
          </a:p>
          <a:p>
            <a:r>
              <a:rPr lang="fr-FR" sz="1400" dirty="0" err="1"/>
              <a:t>eventDate</a:t>
            </a:r>
            <a:r>
              <a:rPr lang="fr-FR" sz="1400" dirty="0"/>
              <a:t>       = "2024</a:t>
            </a:r>
          </a:p>
          <a:p>
            <a:r>
              <a:rPr lang="fr-FR" sz="1400" dirty="0"/>
              <a:t> country         = "France",  </a:t>
            </a:r>
          </a:p>
          <a:p>
            <a:r>
              <a:rPr lang="fr-FR" sz="1400" dirty="0" err="1"/>
              <a:t>countryCode</a:t>
            </a:r>
            <a:r>
              <a:rPr lang="fr-FR" sz="1400" dirty="0"/>
              <a:t>     = "FR",  </a:t>
            </a:r>
          </a:p>
          <a:p>
            <a:r>
              <a:rPr lang="fr-FR" sz="1400" dirty="0" err="1"/>
              <a:t>island</a:t>
            </a:r>
            <a:r>
              <a:rPr lang="fr-FR" sz="1400" dirty="0"/>
              <a:t>          = "La Réunion",  </a:t>
            </a:r>
          </a:p>
          <a:p>
            <a:r>
              <a:rPr lang="fr-FR" sz="1400" dirty="0"/>
              <a:t>licence         = </a:t>
            </a:r>
            <a:r>
              <a:rPr lang="fr-FR" sz="1400" dirty="0">
                <a:hlinkClick r:id="rId5"/>
              </a:rPr>
              <a:t>http://creativecommons.org/licenses/by/4.0/legalcode</a:t>
            </a:r>
            <a:endParaRPr lang="fr-FR" sz="1400" dirty="0"/>
          </a:p>
          <a:p>
            <a:endParaRPr lang="fr-FR" sz="1400" dirty="0"/>
          </a:p>
          <a:p>
            <a:pPr marL="285750" indent="-285750">
              <a:buFontTx/>
              <a:buChar char="-"/>
            </a:pPr>
            <a:r>
              <a:rPr lang="fr-FR" sz="1400" dirty="0" err="1"/>
              <a:t>Left</a:t>
            </a:r>
            <a:r>
              <a:rPr lang="fr-FR" sz="1400" dirty="0"/>
              <a:t> </a:t>
            </a:r>
            <a:r>
              <a:rPr lang="fr-FR" sz="1400" dirty="0" err="1"/>
              <a:t>join</a:t>
            </a:r>
            <a:r>
              <a:rPr lang="fr-FR" sz="1400" dirty="0"/>
              <a:t> by « </a:t>
            </a:r>
            <a:r>
              <a:rPr lang="fr-FR" sz="1400" dirty="0" err="1"/>
              <a:t>sp</a:t>
            </a:r>
            <a:r>
              <a:rPr lang="fr-FR" sz="1400" dirty="0"/>
              <a:t> » </a:t>
            </a:r>
          </a:p>
          <a:p>
            <a:pPr marL="285750" indent="-285750">
              <a:buFontTx/>
              <a:buChar char="-"/>
            </a:pPr>
            <a:endParaRPr lang="fr-FR" sz="1400" dirty="0"/>
          </a:p>
          <a:p>
            <a:r>
              <a:rPr lang="fr-FR" sz="1400" dirty="0"/>
              <a:t>&gt; mappingIPT_ready.csv : FICHIER PRÊT à implémenter dans IPT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6A8F1022-D18C-4422-87F7-99080C8561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994" y="1297464"/>
            <a:ext cx="1816114" cy="1017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94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E3C8B7-6C60-41A0-AEDE-FA1BFF63E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Implémentation dans IPT GBIF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8D6B9B-64C0-4994-A599-1B689B458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65" y="1314879"/>
            <a:ext cx="10515600" cy="4351338"/>
          </a:xfrm>
        </p:spPr>
        <p:txBody>
          <a:bodyPr/>
          <a:lstStyle/>
          <a:p>
            <a:endParaRPr lang="fr-FR" dirty="0">
              <a:hlinkClick r:id="rId2"/>
            </a:endParaRPr>
          </a:p>
          <a:p>
            <a:r>
              <a:rPr lang="fr-FR" dirty="0">
                <a:hlinkClick r:id="rId2"/>
              </a:rPr>
              <a:t>https://ipt-training-test.gbif.fr/</a:t>
            </a:r>
            <a:endParaRPr lang="fr-FR" dirty="0"/>
          </a:p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9CCA642-2E6B-4E6D-A91D-742451B4F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929" y="2257977"/>
            <a:ext cx="8544214" cy="435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406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E3C8B7-6C60-41A0-AEDE-FA1BFF63E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Implémentation dans IPT GBIF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8D6B9B-64C0-4994-A599-1B689B458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65" y="1314879"/>
            <a:ext cx="10515600" cy="4351338"/>
          </a:xfrm>
        </p:spPr>
        <p:txBody>
          <a:bodyPr/>
          <a:lstStyle/>
          <a:p>
            <a:endParaRPr lang="fr-FR" dirty="0">
              <a:hlinkClick r:id="rId2"/>
            </a:endParaRPr>
          </a:p>
          <a:p>
            <a:r>
              <a:rPr lang="fr-FR" dirty="0">
                <a:hlinkClick r:id="rId2"/>
              </a:rPr>
              <a:t>https://ipt-training-test.gbif.fr/</a:t>
            </a:r>
            <a:endParaRPr lang="fr-FR" dirty="0"/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C081931-77B5-4961-89B7-FDB9D9271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134" y="2335358"/>
            <a:ext cx="7941276" cy="415751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25D6017-39EF-4C76-BF37-0ED768F8F2C0}"/>
              </a:ext>
            </a:extLst>
          </p:cNvPr>
          <p:cNvSpPr/>
          <p:nvPr/>
        </p:nvSpPr>
        <p:spPr>
          <a:xfrm>
            <a:off x="1960605" y="5148649"/>
            <a:ext cx="7422292" cy="394472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855000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622</Words>
  <Application>Microsoft Office PowerPoint</Application>
  <PresentationFormat>Grand écran</PresentationFormat>
  <Paragraphs>143</Paragraphs>
  <Slides>16</Slides>
  <Notes>2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16</vt:i4>
      </vt:variant>
    </vt:vector>
  </HeadingPairs>
  <TitlesOfParts>
    <vt:vector size="23" baseType="lpstr">
      <vt:lpstr>Arial</vt:lpstr>
      <vt:lpstr>Arial Nova</vt:lpstr>
      <vt:lpstr>Calibri</vt:lpstr>
      <vt:lpstr>Calibri Light</vt:lpstr>
      <vt:lpstr>Cambria</vt:lpstr>
      <vt:lpstr>Thème Office</vt:lpstr>
      <vt:lpstr>1_Thème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Implémentation dans IPT GBIF</vt:lpstr>
      <vt:lpstr>Implémentation dans IPT GBIF</vt:lpstr>
      <vt:lpstr>Implémentation dans IPT GBIF</vt:lpstr>
      <vt:lpstr>Implémentation dans IPT GBIF</vt:lpstr>
      <vt:lpstr>Implémentation dans IPT GBIF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Oihana Olhasque - Association AL LARK</dc:creator>
  <cp:lastModifiedBy>Oihana Olhasque - Association AL LARK</cp:lastModifiedBy>
  <cp:revision>12</cp:revision>
  <dcterms:created xsi:type="dcterms:W3CDTF">2025-11-07T11:22:42Z</dcterms:created>
  <dcterms:modified xsi:type="dcterms:W3CDTF">2025-11-07T13:24:15Z</dcterms:modified>
</cp:coreProperties>
</file>